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5" r:id="rId6"/>
    <p:sldId id="260" r:id="rId7"/>
    <p:sldId id="261" r:id="rId8"/>
    <p:sldId id="262" r:id="rId9"/>
    <p:sldId id="263" r:id="rId10"/>
    <p:sldId id="264" r:id="rId11"/>
    <p:sldId id="266" r:id="rId12"/>
    <p:sldId id="270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24" autoAdjust="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586CE-C9B2-42B9-BC1B-C9CBCDAC352C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3E33B-4A4D-4A50-98CD-E277A648C5E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72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23E33B-4A4D-4A50-98CD-E277A648C5E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DCBA-1D6D-43CE-A5E5-55BACC1A9901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8BBF-79D3-4583-9080-C7B1C77B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DCBA-1D6D-43CE-A5E5-55BACC1A9901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8BBF-79D3-4583-9080-C7B1C77B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DCBA-1D6D-43CE-A5E5-55BACC1A9901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8BBF-79D3-4583-9080-C7B1C77B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DCBA-1D6D-43CE-A5E5-55BACC1A9901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8BBF-79D3-4583-9080-C7B1C77B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DCBA-1D6D-43CE-A5E5-55BACC1A9901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8BBF-79D3-4583-9080-C7B1C77B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DCBA-1D6D-43CE-A5E5-55BACC1A9901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8BBF-79D3-4583-9080-C7B1C77B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DCBA-1D6D-43CE-A5E5-55BACC1A9901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8BBF-79D3-4583-9080-C7B1C77B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DCBA-1D6D-43CE-A5E5-55BACC1A9901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8BBF-79D3-4583-9080-C7B1C77B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DCBA-1D6D-43CE-A5E5-55BACC1A9901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8BBF-79D3-4583-9080-C7B1C77B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DCBA-1D6D-43CE-A5E5-55BACC1A9901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8BBF-79D3-4583-9080-C7B1C77B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7DCBA-1D6D-43CE-A5E5-55BACC1A9901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08BBF-79D3-4583-9080-C7B1C77B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7DCBA-1D6D-43CE-A5E5-55BACC1A9901}" type="datetimeFigureOut">
              <a:rPr lang="ru-RU" smtClean="0"/>
              <a:pPr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708BBF-79D3-4583-9080-C7B1C77B0F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__upload_iblock_709_709fa4f487439ca4bb56b822f909779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9529" y="0"/>
            <a:ext cx="9144000" cy="6858000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1043608" y="404664"/>
            <a:ext cx="7128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ПРАВА РЕБЕНКА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8224" y="49411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355976" y="4725144"/>
            <a:ext cx="460851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    Галкина Т.Н.</a:t>
            </a:r>
          </a:p>
          <a:p>
            <a:pPr algn="ctr"/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ru-RU" sz="1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Гудяева</a:t>
            </a:r>
            <a:r>
              <a:rPr lang="ru-RU" sz="1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Н.Г.</a:t>
            </a:r>
          </a:p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ru-RU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Щекотова</a:t>
            </a:r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Т.Ю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291264" cy="266429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Здоровье – главная ценность человека. У каждого ребенка есть право на охрану здоровья и медицинское обслуживание. </a:t>
            </a:r>
          </a:p>
          <a:p>
            <a:pPr marL="0" indent="0" algn="just">
              <a:buNone/>
            </a:pPr>
            <a:r>
              <a:rPr lang="ru-RU" dirty="0" smtClean="0"/>
              <a:t>С первых дней жизни ребенка о его здоровье заботятся родители, бабушки, дедушки, врачи в детском саду и детской поликлинике, педагоги в детском саду. Взрослые заботятся о том, чтобы ребенок соблюдал режим дня, правильно питался, ел полезные продукты, получал витамины, много гулял, закалялся, занимался физкультурой и спортом, играл в спортивные подвижные игры. Для того, чтобы уберечься от инфекционных заболеваний, ему ставят прививки.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0"/>
            <a:ext cx="781236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Право на охрану здоровья и медицинское обслуживание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146700-346725-mysikova_l.jpg"/>
          <p:cNvPicPr>
            <a:picLocks noChangeAspect="1"/>
          </p:cNvPicPr>
          <p:nvPr/>
        </p:nvPicPr>
        <p:blipFill>
          <a:blip r:embed="rId2" cstate="print"/>
          <a:srcRect r="1997" b="13814"/>
          <a:stretch>
            <a:fillRect/>
          </a:stretch>
        </p:blipFill>
        <p:spPr>
          <a:xfrm>
            <a:off x="4860032" y="4149080"/>
            <a:ext cx="1872208" cy="21952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46737-346761-nartova_l.jpg"/>
          <p:cNvPicPr>
            <a:picLocks noChangeAspect="1"/>
          </p:cNvPicPr>
          <p:nvPr/>
        </p:nvPicPr>
        <p:blipFill>
          <a:blip r:embed="rId3" cstate="print"/>
          <a:srcRect r="4241" b="13061"/>
          <a:stretch>
            <a:fillRect/>
          </a:stretch>
        </p:blipFill>
        <p:spPr>
          <a:xfrm>
            <a:off x="6876256" y="3284984"/>
            <a:ext cx="1784546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Поликлиника здание 03 06 2015 (5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573016"/>
            <a:ext cx="4427984" cy="29519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64932"/>
            <a:ext cx="8229600" cy="3816424"/>
          </a:xfrm>
        </p:spPr>
        <p:txBody>
          <a:bodyPr>
            <a:normAutofit fontScale="55000" lnSpcReduction="20000"/>
          </a:bodyPr>
          <a:lstStyle/>
          <a:p>
            <a:pPr marL="3175" indent="11113" algn="just">
              <a:buNone/>
              <a:tabLst>
                <a:tab pos="176213" algn="l"/>
              </a:tabLst>
            </a:pPr>
            <a:r>
              <a:rPr lang="ru-RU" dirty="0" smtClean="0"/>
              <a:t>	Каждый ребенок должен иметь возможность учиться, чтобы развивать свои таланты, умственные и физические способности. </a:t>
            </a:r>
          </a:p>
          <a:p>
            <a:pPr marL="3175" indent="11113" algn="just">
              <a:buNone/>
              <a:tabLst>
                <a:tab pos="176213" algn="l"/>
              </a:tabLst>
            </a:pPr>
            <a:r>
              <a:rPr lang="ru-RU" dirty="0" smtClean="0"/>
              <a:t>	В нашей стране существует сеть дошкольных образовательных учреждений – детские сады, где мальчики и девочки дошкольного возраста играют, рисуют, танцуют и поют, занимаются спортом. Педагоги помогают детям стать внимательными, сообразительными, самостоятельными, активными, подготовиться к обучению в школе.</a:t>
            </a:r>
          </a:p>
          <a:p>
            <a:pPr marL="3175" indent="11113" algn="just">
              <a:buNone/>
              <a:tabLst>
                <a:tab pos="176213" algn="l"/>
              </a:tabLst>
            </a:pPr>
            <a:r>
              <a:rPr lang="ru-RU" dirty="0" smtClean="0"/>
              <a:t>	С 6 лет каждый мальчик и девочка в России начинают обучение в школе. В школе дети изучают литературу, алгебру, биологию, химию, физику, историю. В школе таланты и способности ребенка получают дальнейшее развитие.</a:t>
            </a:r>
          </a:p>
          <a:p>
            <a:pPr marL="3175" indent="11113" algn="just">
              <a:buNone/>
              <a:tabLst>
                <a:tab pos="176213" algn="l"/>
              </a:tabLst>
            </a:pPr>
            <a:r>
              <a:rPr lang="ru-RU" dirty="0" smtClean="0"/>
              <a:t>	После окончания школы каждый ребенок может продолжить свое образование в колледже, лицее, институте или университете. Для того, чтобы стать врачом, космонавтом, учителем или инженером, художником или агрономом, нужно много учиться.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58999" y="83672"/>
            <a:ext cx="42242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Право на образование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392908_intext_7535f40acf37570f6b7efd25c3993baf.jpg"/>
          <p:cNvPicPr>
            <a:picLocks noChangeAspect="1"/>
          </p:cNvPicPr>
          <p:nvPr/>
        </p:nvPicPr>
        <p:blipFill>
          <a:blip r:embed="rId3" cstate="print"/>
          <a:srcRect l="2073" t="14656" r="39882" b="15729"/>
          <a:stretch>
            <a:fillRect/>
          </a:stretch>
        </p:blipFill>
        <p:spPr>
          <a:xfrm>
            <a:off x="179512" y="3916576"/>
            <a:ext cx="2914429" cy="19776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075913.795438.363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4280080"/>
            <a:ext cx="3096344" cy="20138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nsu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41718" y="4581128"/>
            <a:ext cx="2884298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796824"/>
            <a:ext cx="8229600" cy="1756791"/>
          </a:xfrm>
        </p:spPr>
        <p:txBody>
          <a:bodyPr>
            <a:normAutofit fontScale="92500" lnSpcReduction="10000"/>
          </a:bodyPr>
          <a:lstStyle/>
          <a:p>
            <a:pPr marL="3175" indent="11113" algn="just">
              <a:buNone/>
            </a:pPr>
            <a:r>
              <a:rPr lang="ru-RU" dirty="0" smtClean="0"/>
              <a:t>Каждый ребенок имеет право заниматься любым видом спорта, если нет на это медицинских противопоказаний и занятие спортом не угрожает его жизни и здоровью.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-152296"/>
            <a:ext cx="72008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Право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заниматься спортом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0f2b4a41d67420a3ad0ccded160487f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461115"/>
            <a:ext cx="3204356" cy="2136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_c3VuOS00Ni51c2VyYXBpLmNvbS9jODU0NDIwL3Y4NTQ0MjA2MDkvZjAwNzUvS3lBMXl2bV96cXcuanBnP19faWQ9MTI0NDEw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492896"/>
            <a:ext cx="2951186" cy="1966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tad960x4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2924944"/>
            <a:ext cx="4396181" cy="290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7"/>
            <a:ext cx="8301608" cy="3024336"/>
          </a:xfrm>
        </p:spPr>
        <p:txBody>
          <a:bodyPr>
            <a:normAutofit fontScale="62500" lnSpcReduction="20000"/>
          </a:bodyPr>
          <a:lstStyle/>
          <a:p>
            <a:pPr marL="3175" indent="11113" algn="just">
              <a:buNone/>
            </a:pPr>
            <a:r>
              <a:rPr lang="ru-RU" dirty="0" smtClean="0"/>
              <a:t>Каждый ребенок имеет право на отдых и досуг, право участвовать в играх и развлекательных мероприятиях, соответствующих его возрасту, свободно участвовать в культурной жизни и заниматься искусством.</a:t>
            </a:r>
          </a:p>
          <a:p>
            <a:pPr marL="3175" indent="11113" algn="just">
              <a:buNone/>
            </a:pPr>
            <a:r>
              <a:rPr lang="ru-RU" dirty="0" smtClean="0"/>
              <a:t>Для отдыха и оздоровления детей созданы детские лагеря, санатории. В городе работают детские театры, аттракционы в парке и развлекательных комплексах.</a:t>
            </a:r>
          </a:p>
          <a:p>
            <a:pPr marL="3175" indent="11113" algn="just">
              <a:buNone/>
            </a:pPr>
            <a:r>
              <a:rPr lang="ru-RU" dirty="0" smtClean="0"/>
              <a:t>Открыты многочисленные кружки, студии. Школы искусств, где можно заниматься пением и танцами, рисованием и изготовлением поделок из природного материала, делать модели из конструктора на занятиях робототехники. Работают детские библиотеки.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478071" y="0"/>
            <a:ext cx="436529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Право на отдых и досуг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429000"/>
            <a:ext cx="4876800" cy="3249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GGvVGFIZu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79712" y="4798884"/>
            <a:ext cx="1916832" cy="1916832"/>
          </a:xfrm>
          <a:prstGeom prst="rect">
            <a:avLst/>
          </a:prstGeom>
        </p:spPr>
      </p:pic>
      <p:pic>
        <p:nvPicPr>
          <p:cNvPr id="10" name="Рисунок 9" descr="Без названия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4797152"/>
            <a:ext cx="1512168" cy="1947490"/>
          </a:xfrm>
          <a:prstGeom prst="rect">
            <a:avLst/>
          </a:prstGeom>
        </p:spPr>
      </p:pic>
      <p:pic>
        <p:nvPicPr>
          <p:cNvPr id="11" name="Рисунок 10" descr="Без названия (1)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1512" y="3501008"/>
            <a:ext cx="3274318" cy="1181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62060"/>
            <a:ext cx="8363272" cy="2116832"/>
          </a:xfrm>
        </p:spPr>
        <p:txBody>
          <a:bodyPr>
            <a:normAutofit fontScale="62500" lnSpcReduction="20000"/>
          </a:bodyPr>
          <a:lstStyle/>
          <a:p>
            <a:pPr marL="6350" indent="-6350" algn="just">
              <a:buNone/>
            </a:pPr>
            <a:r>
              <a:rPr lang="ru-RU" dirty="0" smtClean="0"/>
              <a:t>	Каждый ребенок имеет право пользоваться родной культурой и родным языком.</a:t>
            </a:r>
          </a:p>
          <a:p>
            <a:pPr marL="6350" indent="-6350" algn="just">
              <a:buNone/>
            </a:pPr>
            <a:r>
              <a:rPr lang="ru-RU" dirty="0" smtClean="0"/>
              <a:t>Россия многонациональное государство, в котором живут много разных народов: русские, татары, евреи, чуваши, осетины, греки, украинцы и др. В нашей стране уважают культуру разных народов, воспитывают у каждого ребенка гордость за свой народ, свою культуру, своя язык. Детей разных национальностей учат дружить, ходить друг другу в гости, вместе играть и учиться.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55908"/>
            <a:ext cx="82352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Право на культурную и национальную самобытность, родной язык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5" name="Рисунок 4" descr="Screenshot_2019-11-17-18-39-01.png"/>
          <p:cNvPicPr>
            <a:picLocks noChangeAspect="1"/>
          </p:cNvPicPr>
          <p:nvPr/>
        </p:nvPicPr>
        <p:blipFill>
          <a:blip r:embed="rId2" cstate="print"/>
          <a:srcRect l="1467" t="20600" r="1467" b="44750"/>
          <a:stretch>
            <a:fillRect/>
          </a:stretch>
        </p:blipFill>
        <p:spPr>
          <a:xfrm>
            <a:off x="1403648" y="3140968"/>
            <a:ext cx="2922102" cy="18544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creenshot_2019-11-17-18-39-28.png"/>
          <p:cNvPicPr>
            <a:picLocks noChangeAspect="1"/>
          </p:cNvPicPr>
          <p:nvPr/>
        </p:nvPicPr>
        <p:blipFill>
          <a:blip r:embed="rId3" cstate="print"/>
          <a:srcRect l="1467" t="33200" r="1467" b="34250"/>
          <a:stretch>
            <a:fillRect/>
          </a:stretch>
        </p:blipFill>
        <p:spPr>
          <a:xfrm>
            <a:off x="5580112" y="3068960"/>
            <a:ext cx="3265911" cy="1946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Screenshot_2019-11-17-18-39-34.png"/>
          <p:cNvPicPr>
            <a:picLocks noChangeAspect="1"/>
          </p:cNvPicPr>
          <p:nvPr/>
        </p:nvPicPr>
        <p:blipFill>
          <a:blip r:embed="rId4" cstate="print"/>
          <a:srcRect t="31100" r="2015" b="32150"/>
          <a:stretch>
            <a:fillRect/>
          </a:stretch>
        </p:blipFill>
        <p:spPr>
          <a:xfrm>
            <a:off x="395536" y="4941168"/>
            <a:ext cx="2592288" cy="1728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creenshot_2019-11-17-18-39-19.png"/>
          <p:cNvPicPr>
            <a:picLocks noChangeAspect="1"/>
          </p:cNvPicPr>
          <p:nvPr/>
        </p:nvPicPr>
        <p:blipFill>
          <a:blip r:embed="rId5" cstate="print"/>
          <a:srcRect l="14534" t="32150" r="7067" b="32150"/>
          <a:stretch>
            <a:fillRect/>
          </a:stretch>
        </p:blipFill>
        <p:spPr>
          <a:xfrm>
            <a:off x="3923928" y="4947931"/>
            <a:ext cx="2359496" cy="19100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В </a:t>
            </a:r>
            <a:r>
              <a:rPr lang="ru-RU" b="1" dirty="0"/>
              <a:t>Российской федерации </a:t>
            </a:r>
            <a:r>
              <a:rPr lang="ru-RU" dirty="0"/>
              <a:t>основными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нормативно-правовыми документами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по правам ребёнка являются: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Конституция Российской Федерации.</a:t>
            </a:r>
          </a:p>
          <a:p>
            <a:r>
              <a:rPr lang="ru-RU" dirty="0"/>
              <a:t>Федеральный закон от 24 июля 1998 г. N 124-ФЗ «Об основных гарантиях прав ребёнка в Российской Федерации»</a:t>
            </a:r>
          </a:p>
          <a:p>
            <a:r>
              <a:rPr lang="ru-RU" dirty="0"/>
              <a:t>Федеральный закон Российской Федерации «Об образовании».</a:t>
            </a:r>
          </a:p>
          <a:p>
            <a:r>
              <a:rPr lang="ru-RU" dirty="0"/>
              <a:t>Семейный кодекс Российской Федерации (далее СК РФ).</a:t>
            </a:r>
          </a:p>
          <a:p>
            <a:r>
              <a:rPr lang="ru-RU" dirty="0"/>
              <a:t>Уголовный кодекс Российской Федерации (далее УК РФ).</a:t>
            </a:r>
          </a:p>
          <a:p>
            <a:r>
              <a:rPr lang="ru-RU" dirty="0"/>
              <a:t>Нормативные акты субъектов РФ и органов местного самоуправления.</a:t>
            </a:r>
          </a:p>
          <a:p>
            <a:r>
              <a:rPr lang="ru-RU" dirty="0"/>
              <a:t>Уставы дошкольного образовательного учреждения, школы.</a:t>
            </a:r>
          </a:p>
        </p:txBody>
      </p:sp>
      <p:pic>
        <p:nvPicPr>
          <p:cNvPr id="5" name="Рисунок 4" descr="JQbx26yj-5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1196752"/>
            <a:ext cx="3168352" cy="23762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560" y="188640"/>
            <a:ext cx="76328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Термин «права ребенка» достаточно часто используется не только в речи государственных деятелей и СМИ, но и в обиходе обычных родителей. Сегодня мы попробуем разобраться, что же это такое «ПРАВА РЕБЕНКА», где и кем они прописаны.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476673"/>
            <a:ext cx="8301608" cy="3672408"/>
          </a:xfrm>
        </p:spPr>
        <p:txBody>
          <a:bodyPr anchor="ctr">
            <a:normAutofit fontScale="77500" lnSpcReduction="20000"/>
          </a:bodyPr>
          <a:lstStyle/>
          <a:p>
            <a:pPr marL="3175" indent="11113" algn="just">
              <a:buNone/>
            </a:pPr>
            <a:r>
              <a:rPr lang="ru-RU" dirty="0"/>
              <a:t>Наряду с национальными законодательными актами действуют международные документы, которым, к слову, должны соответствовать нормы российского права. Среди них самыми значимыми являются</a:t>
            </a:r>
            <a:r>
              <a:rPr lang="ru-RU" dirty="0" smtClean="0"/>
              <a:t>:</a:t>
            </a:r>
          </a:p>
          <a:p>
            <a:pPr marL="725488" indent="11113" algn="just">
              <a:buNone/>
            </a:pPr>
            <a:r>
              <a:rPr lang="ru-RU" dirty="0" smtClean="0"/>
              <a:t>Всеобщая </a:t>
            </a:r>
            <a:r>
              <a:rPr lang="ru-RU" dirty="0"/>
              <a:t>декларация прав человека (1949 </a:t>
            </a:r>
            <a:r>
              <a:rPr lang="ru-RU" dirty="0" smtClean="0"/>
              <a:t>год).</a:t>
            </a:r>
          </a:p>
          <a:p>
            <a:pPr marL="725488" indent="11113" algn="just">
              <a:buNone/>
            </a:pPr>
            <a:r>
              <a:rPr lang="ru-RU" dirty="0" smtClean="0"/>
              <a:t>Декларация </a:t>
            </a:r>
            <a:r>
              <a:rPr lang="ru-RU" dirty="0"/>
              <a:t>прав ребёнка, принятая Генеральной Ассамблеей ООН (1959).</a:t>
            </a:r>
          </a:p>
          <a:p>
            <a:pPr marL="725488" indent="11113" algn="just">
              <a:buNone/>
            </a:pPr>
            <a:r>
              <a:rPr lang="ru-RU" dirty="0" smtClean="0"/>
              <a:t>Конвенция ООН </a:t>
            </a:r>
            <a:r>
              <a:rPr lang="ru-RU" dirty="0"/>
              <a:t>о правах ребенка (1989).</a:t>
            </a:r>
          </a:p>
          <a:p>
            <a:pPr marL="725488" indent="11113" algn="just">
              <a:buNone/>
            </a:pPr>
            <a:r>
              <a:rPr lang="ru-RU" dirty="0"/>
              <a:t>Всемирная декларация об обеспечении выживания, защиты и развития детей (1990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4" name="Рисунок 3" descr="__Vseobschaya_deklaratsiya_prav_chelovek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4149080"/>
            <a:ext cx="1537990" cy="2299295"/>
          </a:xfrm>
          <a:prstGeom prst="rect">
            <a:avLst/>
          </a:prstGeom>
        </p:spPr>
      </p:pic>
      <p:pic>
        <p:nvPicPr>
          <p:cNvPr id="5" name="Рисунок 4" descr="70_Years_UDHR_LOGO_R-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726942"/>
            <a:ext cx="1725529" cy="3131058"/>
          </a:xfrm>
          <a:prstGeom prst="rect">
            <a:avLst/>
          </a:prstGeom>
        </p:spPr>
      </p:pic>
      <p:pic>
        <p:nvPicPr>
          <p:cNvPr id="6" name="Рисунок 5" descr="1314pi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4168156"/>
            <a:ext cx="1944216" cy="1944216"/>
          </a:xfrm>
          <a:prstGeom prst="rect">
            <a:avLst/>
          </a:prstGeom>
        </p:spPr>
      </p:pic>
      <p:pic>
        <p:nvPicPr>
          <p:cNvPr id="7" name="Рисунок 6" descr="10138000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3568" y="4149080"/>
            <a:ext cx="1313484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836712"/>
            <a:ext cx="8291264" cy="2232248"/>
          </a:xfrm>
        </p:spPr>
        <p:txBody>
          <a:bodyPr>
            <a:normAutofit fontScale="70000" lnSpcReduction="20000"/>
          </a:bodyPr>
          <a:lstStyle/>
          <a:p>
            <a:pPr marL="3175" indent="11113" algn="just">
              <a:buNone/>
            </a:pPr>
            <a:r>
              <a:rPr lang="ru-RU" dirty="0"/>
              <a:t>Ребенком признается лицо, не достигшее возраста восемнадцати лет (совершеннолетия</a:t>
            </a:r>
            <a:r>
              <a:rPr lang="ru-RU" dirty="0" smtClean="0"/>
              <a:t>).</a:t>
            </a:r>
          </a:p>
          <a:p>
            <a:pPr marL="3175" indent="11113" algn="just">
              <a:buNone/>
            </a:pPr>
            <a:r>
              <a:rPr lang="ru-RU" dirty="0" smtClean="0"/>
              <a:t>Основные </a:t>
            </a:r>
            <a:r>
              <a:rPr lang="ru-RU" dirty="0"/>
              <a:t>права человека (ребенка) указаны в Конституции РФ. Права человека, как и права ребенка, начинаются с права на жизнь. Жизнь – это первое и главное, что дано человеку. Она уникальна, свята, неприкосновенна.</a:t>
            </a:r>
          </a:p>
        </p:txBody>
      </p:sp>
      <p:pic>
        <p:nvPicPr>
          <p:cNvPr id="6" name="Рисунок 5" descr="ukhod-za-novorozhdennym-v-pervye-dni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2636912"/>
            <a:ext cx="6365507" cy="3978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2051720" y="188640"/>
            <a:ext cx="499367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Право на жизнь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/>
          </a:bodyPr>
          <a:lstStyle/>
          <a:p>
            <a:pPr marL="3175" lvl="0" indent="11113">
              <a:buNone/>
            </a:pPr>
            <a:r>
              <a:rPr lang="ru-RU" dirty="0" smtClean="0"/>
              <a:t>Данное право </a:t>
            </a:r>
            <a:r>
              <a:rPr lang="ru-RU" dirty="0"/>
              <a:t>включает в себя имя, данное ребенку при рождении (собственное имя), отчество (родовое имя), фамилию, переходящую к потомкам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77180" y="260648"/>
            <a:ext cx="419820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Право ребенка на имя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250px-Пример_свидетельства_о_рождении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80112" y="2420888"/>
            <a:ext cx="2846866" cy="401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genealogicheskoe_drevo0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3212976"/>
            <a:ext cx="4343393" cy="293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68760"/>
            <a:ext cx="8291264" cy="2376264"/>
          </a:xfrm>
        </p:spPr>
        <p:txBody>
          <a:bodyPr>
            <a:normAutofit fontScale="70000" lnSpcReduction="20000"/>
          </a:bodyPr>
          <a:lstStyle/>
          <a:p>
            <a:pPr marL="3175" lvl="0" indent="11113" algn="just">
              <a:buNone/>
            </a:pPr>
            <a:r>
              <a:rPr lang="ru-RU" dirty="0" smtClean="0"/>
              <a:t>	Право </a:t>
            </a:r>
            <a:r>
              <a:rPr lang="ru-RU" dirty="0"/>
              <a:t>ребенка на воспитание, обеспечение его интересов, всестороннее развитие предполагает предоставление каждому ребенку в семье возможности расти физически и духовно здоровым, способным к полноценной самостоятельной жизни. Ребенок имеет право на совместное проживание со своими родителями (за исключением случаев, когда это противоречит его интересам).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332656"/>
            <a:ext cx="73448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Право жить и воспитываться в семье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Schastlivaya-semy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2996952"/>
            <a:ext cx="5256584" cy="35890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85184"/>
            <a:ext cx="8291264" cy="1584175"/>
          </a:xfrm>
        </p:spPr>
        <p:txBody>
          <a:bodyPr>
            <a:normAutofit fontScale="70000" lnSpcReduction="20000"/>
          </a:bodyPr>
          <a:lstStyle/>
          <a:p>
            <a:pPr marL="3175" lvl="0" indent="11113" algn="just">
              <a:buNone/>
            </a:pPr>
            <a:r>
              <a:rPr lang="ru-RU" dirty="0" smtClean="0"/>
              <a:t>	Право </a:t>
            </a:r>
            <a:r>
              <a:rPr lang="ru-RU" dirty="0"/>
              <a:t>ребенка знать своих родителей. Происхождение детей от конкретных родителей является основанием для возникновения правовых отношений между родителями и детьми независимо от того, состоят ли родители в браке или нет, проживают ли они совместно или раздельно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Рисунок 5" descr="71525d5779ff2a03a91865654032ce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556792"/>
            <a:ext cx="5400600" cy="3653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683568" y="260648"/>
            <a:ext cx="817341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Право на общение с обоими родителями и другими родственниками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980728"/>
            <a:ext cx="8291264" cy="1828800"/>
          </a:xfrm>
        </p:spPr>
        <p:txBody>
          <a:bodyPr>
            <a:normAutofit fontScale="77500" lnSpcReduction="20000"/>
          </a:bodyPr>
          <a:lstStyle/>
          <a:p>
            <a:pPr marL="3175" lvl="0" indent="11113" algn="just">
              <a:buNone/>
            </a:pPr>
            <a:r>
              <a:rPr lang="ru-RU" dirty="0" smtClean="0"/>
              <a:t>	Закрепление </a:t>
            </a:r>
            <a:r>
              <a:rPr lang="ru-RU" dirty="0"/>
              <a:t>этого права подчеркивает, что и в семье ребенок является личностью, с которой следует считаться, особенно при решении тех вопросов, которые непосредственно затрагивают его интересы (Статья 12 Конвенции ООН о правах ребенка и статья 57 СК).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88640"/>
            <a:ext cx="756084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Право ребенка выражать свое мнение 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6" name="Рисунок 5" descr="pravo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708920"/>
            <a:ext cx="42862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1387325788_safafs_small_300x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3356992"/>
            <a:ext cx="38100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980728"/>
            <a:ext cx="8640960" cy="3744415"/>
          </a:xfrm>
        </p:spPr>
        <p:txBody>
          <a:bodyPr>
            <a:normAutofit fontScale="55000" lnSpcReduction="20000"/>
          </a:bodyPr>
          <a:lstStyle/>
          <a:p>
            <a:pPr marL="3175" lvl="0" indent="11113" algn="just">
              <a:buNone/>
            </a:pPr>
            <a:r>
              <a:rPr lang="ru-RU" dirty="0" smtClean="0"/>
              <a:t>	Ребенок  имеет </a:t>
            </a:r>
            <a:r>
              <a:rPr lang="ru-RU" dirty="0"/>
              <a:t>право на получение содержания от своих родителей и других членов семьи в порядке и в размерах, которые установлены разделом V Семейного кодекса РФ (ст. 60 СК РФ</a:t>
            </a:r>
            <a:r>
              <a:rPr lang="ru-RU" dirty="0" smtClean="0"/>
              <a:t>). </a:t>
            </a:r>
          </a:p>
          <a:p>
            <a:pPr marL="3175" lvl="0" indent="11113" algn="just">
              <a:buNone/>
            </a:pPr>
            <a:r>
              <a:rPr lang="ru-RU" dirty="0" smtClean="0"/>
              <a:t>Никто не имеет права врываться в твой дом и лишать тебя жилья. Ты должен себя чувствовать дома в полной безопасности. Постарайся запомнить свой домашний адрес. Помни, что в доме с тобой проживают и другие люди. Ты должен относиться к ним с уважением и соблюдать правила проживания в доме:</a:t>
            </a:r>
          </a:p>
          <a:p>
            <a:pPr marL="3175" lvl="0" indent="11113" algn="just">
              <a:buNone/>
            </a:pPr>
            <a:r>
              <a:rPr lang="ru-RU" dirty="0" smtClean="0"/>
              <a:t>- Вытирать ноги, входя в дом;</a:t>
            </a:r>
          </a:p>
          <a:p>
            <a:pPr marL="3175" lvl="0" indent="11113" algn="just">
              <a:buFontTx/>
              <a:buChar char="-"/>
            </a:pPr>
            <a:r>
              <a:rPr lang="ru-RU" dirty="0" smtClean="0"/>
              <a:t>Не бросай мусор на лестничной площадке и лестнице;</a:t>
            </a:r>
          </a:p>
          <a:p>
            <a:pPr marL="3175" lvl="0" indent="11113" algn="just">
              <a:buFontTx/>
              <a:buChar char="-"/>
            </a:pPr>
            <a:r>
              <a:rPr lang="ru-RU" dirty="0" smtClean="0"/>
              <a:t>Не пиши и не черти на стенах в подъезде и лифте;</a:t>
            </a:r>
          </a:p>
          <a:p>
            <a:pPr marL="3175" lvl="0" indent="11113" algn="just">
              <a:buFontTx/>
              <a:buChar char="-"/>
            </a:pPr>
            <a:r>
              <a:rPr lang="ru-RU" dirty="0" smtClean="0"/>
              <a:t>Не играй и не шуми на лестнице, лифте.</a:t>
            </a:r>
          </a:p>
          <a:p>
            <a:pPr marL="3175" lvl="0" indent="11113" algn="just">
              <a:buFontTx/>
              <a:buChar char="-"/>
            </a:pPr>
            <a:r>
              <a:rPr lang="ru-RU" dirty="0" smtClean="0"/>
              <a:t> Не играй дома в мяч, не кричи, не стучи по батареям, не включай звук телевизора или магнитофона слишком громко.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33829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Право на жилье и его неприкосновенность</a:t>
            </a:r>
            <a:endParaRPr lang="ru-RU" sz="32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" name="Рисунок 6" descr="14817214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221088"/>
            <a:ext cx="3569496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5955366034da225a979f8e2b337f5bc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242210"/>
            <a:ext cx="3528392" cy="2305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488</Words>
  <Application>Microsoft Office PowerPoint</Application>
  <PresentationFormat>Экран (4:3)</PresentationFormat>
  <Paragraphs>56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User</cp:lastModifiedBy>
  <cp:revision>30</cp:revision>
  <dcterms:created xsi:type="dcterms:W3CDTF">2019-11-17T08:07:33Z</dcterms:created>
  <dcterms:modified xsi:type="dcterms:W3CDTF">2019-11-21T23:28:16Z</dcterms:modified>
</cp:coreProperties>
</file>