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 varScale="1">
        <p:scale>
          <a:sx n="103" d="100"/>
          <a:sy n="103" d="100"/>
        </p:scale>
        <p:origin x="-17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79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11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645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57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00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56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27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86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572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6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38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116632"/>
            <a:ext cx="6172200" cy="648072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образовательное учреждение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детский сад «Лёвушка»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940152" y="5661248"/>
            <a:ext cx="3075856" cy="6480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0" dirty="0" smtClean="0">
                <a:solidFill>
                  <a:schemeClr val="tx1"/>
                </a:solidFill>
              </a:rPr>
              <a:t>Подготовили: </a:t>
            </a:r>
            <a:r>
              <a:rPr lang="ru-RU" sz="1400" b="0" dirty="0" err="1" smtClean="0">
                <a:solidFill>
                  <a:schemeClr val="tx1"/>
                </a:solidFill>
              </a:rPr>
              <a:t>Щекотова</a:t>
            </a:r>
            <a:r>
              <a:rPr lang="ru-RU" sz="1400" b="0" dirty="0" smtClean="0">
                <a:solidFill>
                  <a:schemeClr val="tx1"/>
                </a:solidFill>
              </a:rPr>
              <a:t> Т.Ю.</a:t>
            </a:r>
          </a:p>
          <a:p>
            <a:pPr algn="ctr"/>
            <a:r>
              <a:rPr lang="ru-RU" sz="1400" b="0" dirty="0" smtClean="0">
                <a:solidFill>
                  <a:schemeClr val="tx1"/>
                </a:solidFill>
              </a:rPr>
              <a:t>                         </a:t>
            </a:r>
            <a:r>
              <a:rPr lang="ru-RU" sz="1400" b="0" dirty="0" err="1" smtClean="0">
                <a:solidFill>
                  <a:schemeClr val="tx1"/>
                </a:solidFill>
              </a:rPr>
              <a:t>Чепилян</a:t>
            </a:r>
            <a:r>
              <a:rPr lang="ru-RU" sz="1400" b="0" dirty="0" smtClean="0">
                <a:solidFill>
                  <a:schemeClr val="tx1"/>
                </a:solidFill>
              </a:rPr>
              <a:t> С.А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28981" y="1674674"/>
            <a:ext cx="66860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«Дорога не терпит </a:t>
            </a:r>
          </a:p>
          <a:p>
            <a:pPr algn="ctr"/>
            <a:r>
              <a:rPr lang="ru-RU" sz="36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шалости – наказывает без жалости»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3645024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Консультация для родителей и будущих первоклассников.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13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6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496944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Уважаемые родители! </a:t>
            </a:r>
          </a:p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Знайте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если Вы нарушаете Правила дорожного движения, ваш ребенок будет поступать так же!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Необходимо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формировать у него комплект «транспортных» привычек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15" y="2792760"/>
            <a:ext cx="3905251" cy="2508448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80928"/>
            <a:ext cx="3707904" cy="252028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08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6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51520" y="5661248"/>
            <a:ext cx="2520280" cy="1080120"/>
            <a:chOff x="251520" y="5661248"/>
            <a:chExt cx="2520280" cy="108012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51520" y="5661248"/>
              <a:ext cx="2520280" cy="108012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23528" y="5661248"/>
              <a:ext cx="2304256" cy="915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07000"/>
                </a:lnSpc>
              </a:pPr>
              <a:r>
                <a:rPr lang="ru-RU" sz="1400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 </a:t>
              </a:r>
              <a:r>
                <a:rPr lang="ru-RU" sz="1200" dirty="0" smtClean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Перед </a:t>
              </a:r>
              <a:r>
                <a:rPr lang="ru-RU" sz="1200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переходом проезжей части обязательно остановитесь. Переходите дорогу размеренным шагом.</a:t>
              </a:r>
              <a:endParaRPr lang="ru-RU" sz="12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455876" y="332656"/>
            <a:ext cx="2592288" cy="1440160"/>
            <a:chOff x="251520" y="5445224"/>
            <a:chExt cx="2592288" cy="144016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51520" y="5445224"/>
              <a:ext cx="2592288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23528" y="5517232"/>
              <a:ext cx="2304256" cy="12780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07000"/>
                </a:lnSpc>
              </a:pPr>
              <a:r>
                <a:rPr lang="ru-RU" sz="1200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 </a:t>
              </a:r>
              <a:r>
                <a:rPr lang="ru-RU" sz="1200" dirty="0" smtClean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Выходя </a:t>
              </a:r>
              <a:r>
                <a:rPr lang="ru-RU" sz="1200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на проезжую часть, прекращайте посторонние разговоры с ребенком, он должен привыкнуть к необходимости сосредотачивать внимание на дороге.</a:t>
              </a:r>
              <a:endParaRPr lang="ru-RU" sz="12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516216" y="404664"/>
            <a:ext cx="2520280" cy="1080120"/>
            <a:chOff x="179512" y="5589240"/>
            <a:chExt cx="2520280" cy="108012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79512" y="5589240"/>
              <a:ext cx="2520280" cy="108012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23528" y="5661248"/>
              <a:ext cx="2304256" cy="8828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07000"/>
                </a:lnSpc>
              </a:pPr>
              <a:r>
                <a:rPr lang="ru-RU" sz="1200" dirty="0" smtClean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Увидев </a:t>
              </a:r>
              <a:r>
                <a:rPr lang="ru-RU" sz="1200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трамвай, троллейбус, автобус, стоящей на противоположной стороне не спешите, не бегите.</a:t>
              </a:r>
              <a:endParaRPr lang="ru-RU" sz="12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516216" y="3068960"/>
            <a:ext cx="2520280" cy="1080120"/>
            <a:chOff x="251520" y="5445224"/>
            <a:chExt cx="2520280" cy="108012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51520" y="5445224"/>
              <a:ext cx="2520280" cy="108012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23528" y="5661248"/>
              <a:ext cx="2304256" cy="520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07000"/>
                </a:lnSpc>
              </a:pPr>
              <a:r>
                <a:rPr lang="ru-RU" sz="1400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  </a:t>
              </a:r>
              <a:r>
                <a:rPr lang="ru-RU" sz="1200" dirty="0" smtClean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Переходите </a:t>
              </a:r>
              <a:r>
                <a:rPr lang="ru-RU" sz="1200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улицу строго под прямым углом</a:t>
              </a:r>
              <a:endParaRPr lang="ru-RU" sz="12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51520" y="4369781"/>
            <a:ext cx="2520280" cy="1080120"/>
            <a:chOff x="251520" y="5805264"/>
            <a:chExt cx="2520280" cy="108012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1520" y="5805264"/>
              <a:ext cx="2520280" cy="108012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95536" y="5877272"/>
              <a:ext cx="2304256" cy="8828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07000"/>
                </a:lnSpc>
              </a:pPr>
              <a:r>
                <a:rPr lang="ru-RU" sz="1200" dirty="0" smtClean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Из </a:t>
              </a:r>
              <a:r>
                <a:rPr lang="ru-RU" sz="1200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дома выходить заблаговременно, чтобы ребенок привыкал идти не спеша.</a:t>
              </a:r>
              <a:endParaRPr lang="ru-RU" sz="12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491880" y="4437112"/>
            <a:ext cx="2520280" cy="1080120"/>
            <a:chOff x="251520" y="5445224"/>
            <a:chExt cx="2520280" cy="1080120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251520" y="5445224"/>
              <a:ext cx="2520280" cy="108012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95536" y="5661248"/>
              <a:ext cx="2304256" cy="6851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07000"/>
                </a:lnSpc>
              </a:pPr>
              <a:r>
                <a:rPr lang="ru-RU" sz="1200" dirty="0" smtClean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Приучайте </a:t>
              </a:r>
              <a:r>
                <a:rPr lang="ru-RU" sz="1200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детей переходить проезжую часть только на пешеходных переходах</a:t>
              </a:r>
              <a:endParaRPr lang="ru-RU" sz="12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491880" y="5661248"/>
            <a:ext cx="2520280" cy="1080120"/>
            <a:chOff x="251520" y="5445224"/>
            <a:chExt cx="2520280" cy="108012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1520" y="5445224"/>
              <a:ext cx="2520280" cy="108012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23528" y="5517232"/>
              <a:ext cx="2304256" cy="915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07000"/>
                </a:lnSpc>
              </a:pPr>
              <a:r>
                <a:rPr lang="ru-RU" sz="1400" dirty="0" smtClean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    </a:t>
              </a:r>
              <a:r>
                <a:rPr lang="ru-RU" sz="1200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Никогда не выходите на проезжую часть из-за стоящего транспорта и других предметов, закрывающих обзор.</a:t>
              </a:r>
              <a:endParaRPr lang="ru-RU" sz="12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516216" y="5661248"/>
            <a:ext cx="2520280" cy="1080120"/>
            <a:chOff x="6059016" y="5204048"/>
            <a:chExt cx="2520280" cy="108012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6059016" y="5204048"/>
              <a:ext cx="2520280" cy="108012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131024" y="5348064"/>
              <a:ext cx="2304256" cy="6851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07000"/>
                </a:lnSpc>
              </a:pPr>
              <a:r>
                <a:rPr lang="ru-RU" sz="1200" dirty="0" smtClean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При </a:t>
              </a:r>
              <a:r>
                <a:rPr lang="ru-RU" sz="1200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переходе и на остановках общественного транспорта крепко держите ребенка за руку.</a:t>
              </a:r>
              <a:endParaRPr lang="ru-RU" sz="12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516216" y="4293096"/>
            <a:ext cx="2520280" cy="1152432"/>
            <a:chOff x="251520" y="5445224"/>
            <a:chExt cx="2520280" cy="1152432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1520" y="5445224"/>
              <a:ext cx="2520280" cy="108012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323528" y="5517232"/>
              <a:ext cx="2304256" cy="10804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07000"/>
                </a:lnSpc>
              </a:pPr>
              <a:r>
                <a:rPr lang="ru-RU" sz="1200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- Переходите проезжую часть только на зеленый сигнал светофора, предварительно обязательно убедитесь в безопасности перехода.</a:t>
              </a:r>
              <a:endParaRPr lang="ru-RU" sz="12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51520" y="3068960"/>
            <a:ext cx="2520280" cy="1089474"/>
            <a:chOff x="251520" y="5795910"/>
            <a:chExt cx="2520280" cy="108947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1520" y="5805264"/>
              <a:ext cx="2520280" cy="108012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23528" y="5795910"/>
              <a:ext cx="2304256" cy="8828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07000"/>
                </a:lnSpc>
              </a:pPr>
              <a:endParaRPr lang="ru-RU" sz="1200" dirty="0">
                <a:solidFill>
                  <a:prstClr val="black"/>
                </a:solidFill>
                <a:ea typeface="Calibri"/>
                <a:cs typeface="Times New Roman"/>
              </a:endParaRPr>
            </a:p>
            <a:p>
              <a:pPr lvl="0" algn="ctr">
                <a:lnSpc>
                  <a:spcPct val="107000"/>
                </a:lnSpc>
              </a:pPr>
              <a:r>
                <a:rPr lang="ru-RU" sz="1200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 </a:t>
              </a:r>
              <a:r>
                <a:rPr lang="ru-RU" sz="1200" dirty="0" smtClean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Привлекайте </a:t>
              </a:r>
              <a:r>
                <a:rPr lang="ru-RU" sz="1200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ребенка к участию в наблюдении за обстановкой на </a:t>
              </a:r>
              <a:r>
                <a:rPr lang="ru-RU" sz="1200" dirty="0" smtClean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дороге.</a:t>
              </a:r>
              <a:endParaRPr lang="ru-RU" sz="12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51520" y="1768138"/>
            <a:ext cx="2520280" cy="1080120"/>
            <a:chOff x="251520" y="5661248"/>
            <a:chExt cx="2520280" cy="1080120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51520" y="5661248"/>
              <a:ext cx="2520280" cy="108012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23528" y="5737934"/>
              <a:ext cx="2304256" cy="8828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</a:pPr>
              <a:endParaRPr lang="ru-RU" sz="1200" dirty="0">
                <a:solidFill>
                  <a:prstClr val="black"/>
                </a:solidFill>
                <a:ea typeface="Calibri"/>
                <a:cs typeface="Times New Roman"/>
              </a:endParaRPr>
            </a:p>
            <a:p>
              <a:pPr lvl="0" algn="ctr">
                <a:lnSpc>
                  <a:spcPct val="107000"/>
                </a:lnSpc>
              </a:pPr>
              <a:r>
                <a:rPr lang="ru-RU" sz="1200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   </a:t>
              </a:r>
              <a:r>
                <a:rPr lang="ru-RU" sz="1200" dirty="0" smtClean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  </a:t>
              </a:r>
              <a:r>
                <a:rPr lang="ru-RU" sz="1200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Из транспорта выходите впереди ребенка, чтобы малыш не упал.</a:t>
              </a:r>
              <a:endParaRPr lang="ru-RU" sz="12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51520" y="404664"/>
            <a:ext cx="2520280" cy="1152128"/>
            <a:chOff x="35496" y="5661248"/>
            <a:chExt cx="2520280" cy="1080120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35496" y="5661248"/>
              <a:ext cx="2520280" cy="108012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179512" y="5661248"/>
              <a:ext cx="2304256" cy="6732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</a:pPr>
              <a:endParaRPr lang="ru-RU" sz="1200" dirty="0">
                <a:solidFill>
                  <a:prstClr val="black"/>
                </a:solidFill>
                <a:ea typeface="Calibri"/>
                <a:cs typeface="Times New Roman"/>
              </a:endParaRPr>
            </a:p>
            <a:p>
              <a:pPr lvl="0" algn="ctr">
                <a:lnSpc>
                  <a:spcPct val="107000"/>
                </a:lnSpc>
              </a:pPr>
              <a:r>
                <a:rPr lang="ru-RU" sz="1200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 </a:t>
              </a:r>
              <a:r>
                <a:rPr lang="ru-RU" sz="1400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 </a:t>
              </a:r>
              <a:r>
                <a:rPr lang="ru-RU" sz="1200" dirty="0" smtClean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Покажите </a:t>
              </a:r>
              <a:r>
                <a:rPr lang="ru-RU" sz="1200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безопасный путь в детский сад, школу, </a:t>
              </a:r>
              <a:r>
                <a:rPr lang="ru-RU" sz="1200" dirty="0" smtClean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магазин.</a:t>
              </a:r>
              <a:endParaRPr lang="ru-RU" sz="12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516216" y="1772816"/>
            <a:ext cx="2520280" cy="1080120"/>
            <a:chOff x="251520" y="5805264"/>
            <a:chExt cx="2520280" cy="1080120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1520" y="5805264"/>
              <a:ext cx="2520280" cy="108012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95536" y="5877272"/>
              <a:ext cx="2304256" cy="8828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</a:pPr>
              <a:endParaRPr lang="ru-RU" sz="1200" dirty="0">
                <a:solidFill>
                  <a:prstClr val="black"/>
                </a:solidFill>
                <a:ea typeface="Calibri"/>
                <a:cs typeface="Times New Roman"/>
              </a:endParaRPr>
            </a:p>
            <a:p>
              <a:pPr>
                <a:lnSpc>
                  <a:spcPct val="107000"/>
                </a:lnSpc>
              </a:pPr>
              <a:r>
                <a:rPr lang="ru-RU" sz="1200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   - Никогда в присутствии ребенка не нарушайте ПДД.</a:t>
              </a:r>
              <a:endParaRPr lang="ru-RU" sz="1200" dirty="0">
                <a:solidFill>
                  <a:prstClr val="black"/>
                </a:solidFill>
                <a:ea typeface="Calibri"/>
                <a:cs typeface="Times New Roman"/>
              </a:endParaRPr>
            </a:p>
            <a:p>
              <a:pPr lvl="0">
                <a:lnSpc>
                  <a:spcPct val="107000"/>
                </a:lnSpc>
              </a:pPr>
              <a:r>
                <a:rPr lang="ru-RU" sz="1200" dirty="0" smtClean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.</a:t>
              </a:r>
              <a:endParaRPr lang="ru-RU" sz="12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2699792" y="1484784"/>
            <a:ext cx="3888432" cy="4248472"/>
            <a:chOff x="2699792" y="1484784"/>
            <a:chExt cx="3888432" cy="4248472"/>
          </a:xfrm>
        </p:grpSpPr>
        <p:sp>
          <p:nvSpPr>
            <p:cNvPr id="6" name="Овал 5"/>
            <p:cNvSpPr/>
            <p:nvPr/>
          </p:nvSpPr>
          <p:spPr>
            <a:xfrm>
              <a:off x="3059832" y="2204864"/>
              <a:ext cx="3168352" cy="194421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07000"/>
                </a:lnSpc>
              </a:pPr>
              <a:r>
                <a:rPr lang="ru-RU" dirty="0">
                  <a:solidFill>
                    <a:prstClr val="black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Сопровождая ребенка, родители должны соблюдать следующие требования:</a:t>
              </a:r>
              <a:endPara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cxnSp>
          <p:nvCxnSpPr>
            <p:cNvPr id="45" name="Прямая со стрелкой 44"/>
            <p:cNvCxnSpPr/>
            <p:nvPr/>
          </p:nvCxnSpPr>
          <p:spPr>
            <a:xfrm flipV="1">
              <a:off x="4644008" y="1772816"/>
              <a:ext cx="0" cy="432048"/>
            </a:xfrm>
            <a:prstGeom prst="straightConnector1">
              <a:avLst/>
            </a:prstGeom>
            <a:ln w="508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 flipV="1">
              <a:off x="5580112" y="1484784"/>
              <a:ext cx="936104" cy="936104"/>
            </a:xfrm>
            <a:prstGeom prst="straightConnector1">
              <a:avLst/>
            </a:prstGeom>
            <a:ln w="508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 flipH="1" flipV="1">
              <a:off x="2771800" y="1484784"/>
              <a:ext cx="1080120" cy="936104"/>
            </a:xfrm>
            <a:prstGeom prst="straightConnector1">
              <a:avLst/>
            </a:prstGeom>
            <a:ln w="508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>
              <a:endCxn id="42" idx="1"/>
            </p:cNvCxnSpPr>
            <p:nvPr/>
          </p:nvCxnSpPr>
          <p:spPr>
            <a:xfrm flipV="1">
              <a:off x="6084168" y="2312876"/>
              <a:ext cx="432048" cy="396044"/>
            </a:xfrm>
            <a:prstGeom prst="straightConnector1">
              <a:avLst/>
            </a:prstGeom>
            <a:ln w="508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>
              <a:endCxn id="36" idx="3"/>
            </p:cNvCxnSpPr>
            <p:nvPr/>
          </p:nvCxnSpPr>
          <p:spPr>
            <a:xfrm flipH="1" flipV="1">
              <a:off x="2771800" y="2308198"/>
              <a:ext cx="432048" cy="400722"/>
            </a:xfrm>
            <a:prstGeom prst="straightConnector1">
              <a:avLst/>
            </a:prstGeom>
            <a:ln w="508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/>
            <p:nvPr/>
          </p:nvCxnSpPr>
          <p:spPr>
            <a:xfrm flipH="1">
              <a:off x="2699792" y="3449604"/>
              <a:ext cx="432048" cy="0"/>
            </a:xfrm>
            <a:prstGeom prst="straightConnector1">
              <a:avLst/>
            </a:prstGeom>
            <a:ln w="508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/>
            <p:nvPr/>
          </p:nvCxnSpPr>
          <p:spPr>
            <a:xfrm>
              <a:off x="6156176" y="3407296"/>
              <a:ext cx="360040" cy="21704"/>
            </a:xfrm>
            <a:prstGeom prst="straightConnector1">
              <a:avLst/>
            </a:prstGeom>
            <a:ln w="508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/>
            <p:nvPr/>
          </p:nvCxnSpPr>
          <p:spPr>
            <a:xfrm>
              <a:off x="4355976" y="4149080"/>
              <a:ext cx="0" cy="288032"/>
            </a:xfrm>
            <a:prstGeom prst="straightConnector1">
              <a:avLst/>
            </a:prstGeom>
            <a:ln w="508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/>
            <p:nvPr/>
          </p:nvCxnSpPr>
          <p:spPr>
            <a:xfrm flipH="1">
              <a:off x="2771800" y="3861048"/>
              <a:ext cx="715144" cy="648072"/>
            </a:xfrm>
            <a:prstGeom prst="straightConnector1">
              <a:avLst/>
            </a:prstGeom>
            <a:ln w="508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 flipH="1">
              <a:off x="2771800" y="4005064"/>
              <a:ext cx="1011560" cy="1728192"/>
            </a:xfrm>
            <a:prstGeom prst="straightConnector1">
              <a:avLst/>
            </a:prstGeom>
            <a:ln w="508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>
              <a:off x="6012160" y="3717032"/>
              <a:ext cx="576064" cy="648072"/>
            </a:xfrm>
            <a:prstGeom prst="straightConnector1">
              <a:avLst/>
            </a:prstGeom>
            <a:ln w="508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>
              <a:off x="5724128" y="3933056"/>
              <a:ext cx="864096" cy="1800200"/>
            </a:xfrm>
            <a:prstGeom prst="straightConnector1">
              <a:avLst/>
            </a:prstGeom>
            <a:ln w="508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/>
            <p:nvPr/>
          </p:nvCxnSpPr>
          <p:spPr>
            <a:xfrm>
              <a:off x="5148064" y="4149080"/>
              <a:ext cx="0" cy="288032"/>
            </a:xfrm>
            <a:prstGeom prst="straightConnector1">
              <a:avLst/>
            </a:prstGeom>
            <a:ln w="508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32574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5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5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75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25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6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96752"/>
            <a:ext cx="36567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Трамваи всегда обходи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спереди.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064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моменту поступления ребенка в школу он должен усвоить и соблюдать следующие правила поведения на улице и в транспорте: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446703"/>
            <a:ext cx="9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Выходи из машины только с правой стороны, когда она подъехала к тротуару или обочине дороги.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800109"/>
            <a:ext cx="9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ты потерялся на улице - не плач. Попроси взрослого прохожего или полицейского помочь.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5220072" y="908720"/>
            <a:ext cx="3744416" cy="3456383"/>
            <a:chOff x="5220072" y="908720"/>
            <a:chExt cx="3744416" cy="317009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1052736"/>
              <a:ext cx="3744416" cy="24974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7524328" y="908720"/>
              <a:ext cx="108012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0" b="1" dirty="0">
                  <a:solidFill>
                    <a:srgbClr val="FF0000"/>
                  </a:solidFill>
                </a:rPr>
                <a:t>!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07504" y="6093296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Переходи улицу там, где обозначены указатели перехода, на перекрестках по линии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тротуара.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399736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Входи в любой вид транспорта и выходи из него только тогда, когда он стоит.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3999363"/>
            <a:ext cx="6840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Посмотри при переходе улицы сначала налево, потом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направо.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3598990"/>
            <a:ext cx="58906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Следи за сигналом светофора, когда переходишь улицу.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3198617"/>
            <a:ext cx="5346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высовывайся из окна движущегося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транспорта.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2798244"/>
            <a:ext cx="5306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пересекай путь приближающемуся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транспорту.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2397871"/>
            <a:ext cx="50077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выезжай на велосипеде на проезжую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1997498"/>
            <a:ext cx="42468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Переходи улицу только шагом, не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беги.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7504" y="1597125"/>
            <a:ext cx="37496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Играй только в стороне от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дороги.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9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75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25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25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25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25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25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25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25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325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2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6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856984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 Все </a:t>
            </a:r>
            <a:r>
              <a:rPr lang="ru-RU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понятия ребенок усвоит прочно, если его знакомят с правилами дорожного движения систематически, ненавязчиво</a:t>
            </a:r>
            <a:r>
              <a:rPr lang="ru-RU" sz="1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  <a:r>
              <a:rPr lang="ru-RU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Используя для этого соответствующие ситуации на улице, во дворе, на дороге</a:t>
            </a:r>
            <a:r>
              <a:rPr lang="ru-RU" sz="1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  <a:r>
              <a:rPr lang="ru-RU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Находясь с малышом на улице, полезно объяснять ему все, что происходит на дороге с транспортом, пешеходами. </a:t>
            </a:r>
            <a:r>
              <a:rPr lang="ru-RU" sz="1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Обратите </a:t>
            </a:r>
            <a:r>
              <a:rPr lang="ru-RU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внимание на нарушителей, отметив, что, нарушая правила, они рискуют попасть в беду</a:t>
            </a:r>
            <a:r>
              <a:rPr lang="ru-RU" sz="1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00192" y="3407366"/>
            <a:ext cx="2592288" cy="849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  <a:p>
            <a:pPr lvl="0" algn="ctr">
              <a:lnSpc>
                <a:spcPct val="107000"/>
              </a:lnSpc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улице крепко держите ребёнка за руку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!</a:t>
            </a:r>
            <a:r>
              <a:rPr lang="ru-RU" sz="1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</a:pPr>
            <a:r>
              <a:rPr lang="ru-RU" sz="1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96952"/>
            <a:ext cx="2354400" cy="15189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2462631" cy="1641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81128"/>
            <a:ext cx="2448272" cy="16409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556792"/>
            <a:ext cx="2376262" cy="15841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653136"/>
            <a:ext cx="2304256" cy="15361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Прямоугольник 8"/>
          <p:cNvSpPr/>
          <p:nvPr/>
        </p:nvSpPr>
        <p:spPr>
          <a:xfrm>
            <a:off x="179512" y="3407366"/>
            <a:ext cx="3168352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Не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пугайте ребенка улицей – панический страх перед транспортом не менее вреден, чем безопасность и невнимательность!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23828" y="5013176"/>
            <a:ext cx="3096344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Выработайте у ребёнка привычку всегда перед выходом на дорогу остановиться, оглядеться, и только потом переходить улицу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2348880"/>
            <a:ext cx="3609706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Ребёнок учится законам улицы у родителей.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59832" y="1844824"/>
            <a:ext cx="3472361" cy="3366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Уважаемые родители! Помните!</a:t>
            </a:r>
          </a:p>
        </p:txBody>
      </p:sp>
    </p:spTree>
    <p:extLst>
      <p:ext uri="{BB962C8B-B14F-4D97-AF65-F5344CB8AC3E}">
        <p14:creationId xmlns:p14="http://schemas.microsoft.com/office/powerpoint/2010/main" val="349715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6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3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  <p:bldP spid="12" grpId="0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6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508" y="188640"/>
            <a:ext cx="8856984" cy="948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/>
                <a:ea typeface="Calibri"/>
                <a:cs typeface="Times New Roman"/>
              </a:rPr>
              <a:t> </a:t>
            </a:r>
            <a:endParaRPr lang="ru-RU" sz="1000" b="1" dirty="0"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	Пусть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Ваш пример послужит правильному поведению на улице не только вашего ребёнка, но и других 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детей. Советуем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Вам:</a:t>
            </a:r>
            <a:endParaRPr lang="ru-RU" sz="1600" b="1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/>
                <a:ea typeface="Calibri"/>
                <a:cs typeface="Times New Roman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4437112"/>
            <a:ext cx="4572000" cy="91563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1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</a:pPr>
            <a:r>
              <a:rPr lang="ru-RU" sz="1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</a:pPr>
            <a:r>
              <a:rPr lang="ru-RU" sz="1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;</a:t>
            </a:r>
            <a:endParaRPr lang="ru-RU" sz="1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</a:pPr>
            <a:r>
              <a:rPr lang="ru-RU" sz="1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</a:pPr>
            <a:r>
              <a:rPr lang="ru-RU" sz="1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51520" y="3356992"/>
            <a:ext cx="5688632" cy="98562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напоминайте основные Правила дорожного движения своему ребенку каждый </a:t>
            </a: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день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51520" y="908720"/>
            <a:ext cx="3973360" cy="936104"/>
            <a:chOff x="1151620" y="4869160"/>
            <a:chExt cx="3060340" cy="792088"/>
          </a:xfrm>
        </p:grpSpPr>
        <p:sp>
          <p:nvSpPr>
            <p:cNvPr id="10" name="Стрелка вправо 9"/>
            <p:cNvSpPr/>
            <p:nvPr/>
          </p:nvSpPr>
          <p:spPr>
            <a:xfrm>
              <a:off x="1151620" y="4869160"/>
              <a:ext cx="3060340" cy="792088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151620" y="5112879"/>
              <a:ext cx="2996659" cy="28995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>
                <a:lnSpc>
                  <a:spcPct val="107000"/>
                </a:lnSpc>
              </a:pPr>
              <a:r>
                <a:rPr lang="ru-RU" sz="1200" b="1" dirty="0">
                  <a:solidFill>
                    <a:prstClr val="black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не позволяйте своему ребенку играть на </a:t>
              </a:r>
              <a:r>
                <a:rPr lang="ru-RU" sz="12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дороге</a:t>
              </a:r>
              <a:endParaRPr lang="ru-RU" sz="12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51520" y="4293096"/>
            <a:ext cx="6768752" cy="1152128"/>
            <a:chOff x="611560" y="847790"/>
            <a:chExt cx="6192688" cy="792088"/>
          </a:xfrm>
        </p:grpSpPr>
        <p:sp>
          <p:nvSpPr>
            <p:cNvPr id="4" name="Стрелка вправо 3"/>
            <p:cNvSpPr/>
            <p:nvPr/>
          </p:nvSpPr>
          <p:spPr>
            <a:xfrm>
              <a:off x="611560" y="847790"/>
              <a:ext cx="6120680" cy="792088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11560" y="1091509"/>
              <a:ext cx="6192688" cy="400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</a:pPr>
              <a:r>
                <a:rPr lang="ru-RU" sz="1200" b="1" dirty="0">
                  <a:solidFill>
                    <a:prstClr val="black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учите его переходить проезжую часть только по пешеходным дорожкам, </a:t>
              </a:r>
              <a:endPara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 lvl="0">
                <a:lnSpc>
                  <a:spcPct val="107000"/>
                </a:lnSpc>
              </a:pPr>
              <a:r>
                <a:rPr lang="ru-RU" sz="12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на </a:t>
              </a:r>
              <a:r>
                <a:rPr lang="ru-RU" sz="1200" b="1" dirty="0">
                  <a:solidFill>
                    <a:prstClr val="black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зеленый сигнал </a:t>
              </a:r>
              <a:r>
                <a:rPr lang="ru-RU" sz="12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светофора</a:t>
              </a:r>
              <a:endParaRPr lang="ru-RU" sz="12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51520" y="5301208"/>
            <a:ext cx="8352928" cy="1224136"/>
            <a:chOff x="251520" y="2348880"/>
            <a:chExt cx="8064896" cy="792088"/>
          </a:xfrm>
        </p:grpSpPr>
        <p:sp>
          <p:nvSpPr>
            <p:cNvPr id="11" name="Стрелка вправо 10"/>
            <p:cNvSpPr/>
            <p:nvPr/>
          </p:nvSpPr>
          <p:spPr>
            <a:xfrm>
              <a:off x="251520" y="2348880"/>
              <a:ext cx="7920880" cy="792088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51520" y="2581847"/>
              <a:ext cx="8064896" cy="3062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</a:pPr>
              <a:r>
                <a:rPr lang="ru-RU" sz="1200" b="1" dirty="0">
                  <a:solidFill>
                    <a:prstClr val="black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учите его ориентироваться на дороге, быть осторожным и внимательным, никогда не перебегать </a:t>
              </a:r>
              <a:endPara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 lvl="0">
                <a:lnSpc>
                  <a:spcPct val="107000"/>
                </a:lnSpc>
              </a:pPr>
              <a:r>
                <a:rPr lang="ru-RU" sz="12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дорогу </a:t>
              </a:r>
              <a:r>
                <a:rPr lang="ru-RU" sz="1200" b="1" dirty="0">
                  <a:solidFill>
                    <a:prstClr val="black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перед близко идущим </a:t>
              </a:r>
              <a:r>
                <a:rPr lang="ru-RU" sz="12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транспортом</a:t>
              </a:r>
              <a:endParaRPr lang="ru-RU" sz="12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51520" y="2617339"/>
            <a:ext cx="5184576" cy="792088"/>
            <a:chOff x="181995" y="3132832"/>
            <a:chExt cx="5005797" cy="792088"/>
          </a:xfrm>
        </p:grpSpPr>
        <p:sp>
          <p:nvSpPr>
            <p:cNvPr id="9" name="Стрелка вправо 8"/>
            <p:cNvSpPr/>
            <p:nvPr/>
          </p:nvSpPr>
          <p:spPr>
            <a:xfrm>
              <a:off x="181995" y="3132832"/>
              <a:ext cx="5005797" cy="792088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81995" y="3368429"/>
              <a:ext cx="5004297" cy="2899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07000"/>
                </a:lnSpc>
              </a:pPr>
              <a:r>
                <a:rPr lang="ru-RU" sz="1200" b="1" dirty="0">
                  <a:solidFill>
                    <a:prstClr val="black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никогда в присутствии ребенка не нарушайте Правила движения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51520" y="1772816"/>
            <a:ext cx="4573100" cy="792088"/>
            <a:chOff x="1333244" y="1349152"/>
            <a:chExt cx="3628020" cy="792088"/>
          </a:xfrm>
        </p:grpSpPr>
        <p:sp>
          <p:nvSpPr>
            <p:cNvPr id="7" name="Стрелка вправо 6"/>
            <p:cNvSpPr/>
            <p:nvPr/>
          </p:nvSpPr>
          <p:spPr>
            <a:xfrm>
              <a:off x="1333244" y="1349152"/>
              <a:ext cx="3628020" cy="792088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367186" y="1637184"/>
              <a:ext cx="3482696" cy="276999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ru-RU" sz="1200" b="1" dirty="0">
                  <a:solidFill>
                    <a:prstClr val="black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при переходе проезжей части держите ребенка за руку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43" y="1147587"/>
            <a:ext cx="3454657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771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10800000">
            <a:off x="2699792" y="2924944"/>
            <a:ext cx="3888432" cy="900100"/>
            <a:chOff x="899592" y="836712"/>
            <a:chExt cx="4032448" cy="792088"/>
          </a:xfrm>
        </p:grpSpPr>
        <p:sp>
          <p:nvSpPr>
            <p:cNvPr id="3" name="Блок-схема: перфолента 2"/>
            <p:cNvSpPr/>
            <p:nvPr/>
          </p:nvSpPr>
          <p:spPr>
            <a:xfrm>
              <a:off x="899592" y="836712"/>
              <a:ext cx="4032448" cy="792088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 rot="10800000">
              <a:off x="1102281" y="1022725"/>
              <a:ext cx="3456384" cy="32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СПАСИБО ЗА ВНИМАНИЕ!</a:t>
              </a:r>
              <a:endPara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1328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16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</TotalTime>
  <Words>492</Words>
  <Application>Microsoft Office PowerPoint</Application>
  <PresentationFormat>Экран (4:3)</PresentationFormat>
  <Paragraphs>68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26</cp:revision>
  <dcterms:created xsi:type="dcterms:W3CDTF">2021-04-04T13:29:47Z</dcterms:created>
  <dcterms:modified xsi:type="dcterms:W3CDTF">2021-04-05T16:24:07Z</dcterms:modified>
</cp:coreProperties>
</file>